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58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8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A090-4280-8A78-8C5A-FBCD3AF52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88556-8449-EEC2-FBF1-EAD3E3750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88971-76A2-5903-F65B-EE069301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E7C45-A01F-5E73-3E55-F9AFCD0E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6D353-EB56-BA0F-5AFA-87B6BB4C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8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4C6A-3CF7-BF26-9E33-F73BD72C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F41BC-6867-2F1B-481C-9B988337A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8873E-A77E-220A-CBF8-7B6EB906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62D7F-17AB-102A-5B17-1158B30A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69DD0-157C-9F8A-342F-1D92654E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CD6ADB-1A5F-2610-7A3E-E6AD7AC1BD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813B35-174F-1BED-BB68-AA4F46EC2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52976-3D94-4C49-B963-EB4D0C76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D86A8-850B-D624-2ABA-03388093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37C7-C9A3-7831-1ACB-E7FC392F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97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FFFB-D694-BAC4-ACDE-2DCCD755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962BC-AFFD-F3E5-A1B9-FC70A72E3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30EC7-50C2-E63C-5F10-C2C491F6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E2979-01A0-1432-36BE-88743E18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DA229-976C-5633-1B60-6E8F9EBE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4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1FBD-5033-5FB6-2330-9BCFEBC13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044E-C764-73F8-A9AC-62FA65089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76799-7B7D-90B4-BA0D-CBAAB74C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CD189-7EF4-8605-7476-65E78CA3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2C6DE-0335-0F82-FD25-1A008C90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5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046D-03AD-13D5-2CE0-007F809C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1C910-B3BF-51B7-3845-230FDDE9C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4F4E1-576F-8A84-9B7F-7D4A9322D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E9841-357A-FE73-C0F5-44CE03358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0674F-C0B8-23A3-509F-7A209C90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ADC29-626C-3FFF-8291-39BBB18F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9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27F8-678D-1A77-9AC8-FCAD610A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6CB8E-1890-5060-92B5-684C9C64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CBEAA-A7C1-AAC6-28E1-8353F2A49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B6B6F-1B60-CF1B-40F8-72A11FF57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58C65B-604C-2E37-372C-89BCC72F7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2838C-0769-738B-2C4E-07B9BBA7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D352-E31F-CFE5-5772-82DF21A2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C3F7B1-B7A4-0E58-6820-42D1124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3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2FC0-E07D-788A-24F2-12312D6E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D9693-FB1B-F3BD-8F6C-39B8DBBAC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227DD-4F24-C34A-E389-E20C244A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E8350-00C1-45A3-7415-21905B91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1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E93FE-7692-504A-5F9C-EC7BA5D0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F240DA-C14D-98C9-3437-C9C456772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AFBA9-AF0B-FAAC-998D-9DB2345F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3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7DA9-DB64-A1CA-CED4-ECFC36A0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F0B0-9E3E-25D1-5123-FBE4CE42B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2A76C-BB13-8455-1609-F1886D699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76272-2004-60D7-579F-80E48AAD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A080F-1E42-5DF9-422B-AF6220F2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F20F9-65D7-AB29-2B45-81374782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ECF6-34A4-977D-B2E7-DFAE4C49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59B00-7CF9-C19A-90B6-E4FF6ABC2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36663-ADF9-0791-EA06-EB1D08C2B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36A14-E5EC-E693-DF5F-8047CE4C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172BA-866A-5196-1560-2D0C70B5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9AA83-5F3B-8266-2C3C-0B9FEA32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4DE5D-B550-4027-2EB5-6B6E38D7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C75AF-D45B-AA37-2114-152870727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9F079-4E20-0AEC-6FDE-6F5E74188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C0C1B-1F23-DB45-ADB2-0F64D63C0B03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21032-AB36-34C1-FBC0-B74F442BE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8E7F2-CFAB-4CD3-5273-5A309B28E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BC09F2-6E38-2540-9018-723A42797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9C24-C0DA-9EDF-324F-0AD0B0382F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Statistical\Machine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029A7-31F9-0B56-CB9A-83DEBF5D2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Case of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54892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B3B9-4CCF-FE61-28A2-FCC75BF8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Making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7021D-D529-316D-9B48-17F6D0928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an </a:t>
            </a:r>
            <a:r>
              <a:rPr lang="en-US" dirty="0">
                <a:solidFill>
                  <a:srgbClr val="FF0000"/>
                </a:solidFill>
              </a:rPr>
              <a:t>estimation</a:t>
            </a:r>
            <a:r>
              <a:rPr lang="en-US" dirty="0"/>
              <a:t> set to fit the model and an </a:t>
            </a:r>
            <a:r>
              <a:rPr lang="en-US" dirty="0">
                <a:solidFill>
                  <a:schemeClr val="accent6"/>
                </a:solidFill>
              </a:rPr>
              <a:t>evaluation</a:t>
            </a:r>
            <a:r>
              <a:rPr lang="en-US" dirty="0"/>
              <a:t> set to generate predictions for. (</a:t>
            </a:r>
            <a:r>
              <a:rPr lang="en-US" dirty="0">
                <a:solidFill>
                  <a:schemeClr val="accent6"/>
                </a:solidFill>
              </a:rPr>
              <a:t>testing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training</a:t>
            </a:r>
            <a:r>
              <a:rPr lang="en-US" dirty="0"/>
              <a:t> datasets)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Estimate the model using the </a:t>
            </a:r>
            <a:r>
              <a:rPr lang="en-US" dirty="0">
                <a:solidFill>
                  <a:srgbClr val="FF0000"/>
                </a:solidFill>
              </a:rPr>
              <a:t>estimations</a:t>
            </a:r>
            <a:r>
              <a:rPr lang="en-US" dirty="0"/>
              <a:t>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predictions of the outcome using the model and the data in the </a:t>
            </a:r>
            <a:r>
              <a:rPr lang="en-US" dirty="0">
                <a:solidFill>
                  <a:schemeClr val="accent6"/>
                </a:solidFill>
              </a:rPr>
              <a:t>evaluation</a:t>
            </a:r>
            <a:r>
              <a:rPr lang="en-US" dirty="0"/>
              <a:t>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the performance of the predictions against the observed outcomes.</a:t>
            </a:r>
          </a:p>
        </p:txBody>
      </p:sp>
    </p:spTree>
    <p:extLst>
      <p:ext uri="{BB962C8B-B14F-4D97-AF65-F5344CB8AC3E}">
        <p14:creationId xmlns:p14="http://schemas.microsoft.com/office/powerpoint/2010/main" val="2527732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24CE-91DC-9530-0C56-49AC3178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Evaluation Set &amp; Evaluate Predictive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D66E3-CD53-AC94-E75A-D8A27E0D6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In-Sample Evaluation</a:t>
            </a:r>
          </a:p>
          <a:p>
            <a:pPr lvl="1"/>
            <a:r>
              <a:rPr lang="en-US" dirty="0"/>
              <a:t>Use the same data for estimation to make predictions.</a:t>
            </a:r>
          </a:p>
          <a:p>
            <a:pPr lvl="1"/>
            <a:r>
              <a:rPr lang="en-US" dirty="0"/>
              <a:t>R-Squared is an example of aggregate fit using this evaluation method.</a:t>
            </a:r>
          </a:p>
          <a:p>
            <a:r>
              <a:rPr lang="en-US" dirty="0"/>
              <a:t>Subject to </a:t>
            </a:r>
            <a:r>
              <a:rPr lang="en-US" dirty="0">
                <a:solidFill>
                  <a:srgbClr val="FF0000"/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273859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BECB5-CE9D-1693-9610-B99BE817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Overfitting??</a:t>
            </a:r>
          </a:p>
        </p:txBody>
      </p:sp>
      <p:pic>
        <p:nvPicPr>
          <p:cNvPr id="5" name="Content Placeholder 4" descr="A chart of training error&#10;&#10;Description automatically generated">
            <a:extLst>
              <a:ext uri="{FF2B5EF4-FFF2-40B4-BE49-F238E27FC236}">
                <a16:creationId xmlns:a16="http://schemas.microsoft.com/office/drawing/2014/main" id="{342C9749-5FD4-77A6-4271-6A1A876CE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2638" y="37859"/>
            <a:ext cx="6679831" cy="66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DF33-DB8F-277F-F3A4-AE838D99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B6874-B145-E7E7-516D-B453D9DE6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data into evaluation\estimation set (Testing &amp; Training)</a:t>
            </a:r>
          </a:p>
          <a:p>
            <a:r>
              <a:rPr lang="en-US" dirty="0"/>
              <a:t>Typical approach used in machine learning </a:t>
            </a:r>
          </a:p>
          <a:p>
            <a:r>
              <a:rPr lang="en-US" dirty="0"/>
              <a:t>Risk of overfitting the data explicitly addressed.</a:t>
            </a:r>
          </a:p>
          <a:p>
            <a:pPr lvl="1"/>
            <a:r>
              <a:rPr lang="en-US" dirty="0"/>
              <a:t>Predictions never made using all the data that went into the model.</a:t>
            </a:r>
          </a:p>
        </p:txBody>
      </p:sp>
    </p:spTree>
    <p:extLst>
      <p:ext uri="{BB962C8B-B14F-4D97-AF65-F5344CB8AC3E}">
        <p14:creationId xmlns:p14="http://schemas.microsoft.com/office/powerpoint/2010/main" val="352045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967F-19A4-5E64-5A1F-792B7153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397BA-8AA2-30EB-7792-397D0654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Method.</a:t>
            </a:r>
          </a:p>
          <a:p>
            <a:r>
              <a:rPr lang="en-US" dirty="0"/>
              <a:t>Divides data into </a:t>
            </a:r>
            <a:r>
              <a:rPr lang="en-US" i="1" dirty="0"/>
              <a:t>k</a:t>
            </a:r>
            <a:r>
              <a:rPr lang="en-US" dirty="0"/>
              <a:t> equal sized ‘folds’ (k often = 5 or 10)</a:t>
            </a:r>
          </a:p>
          <a:p>
            <a:r>
              <a:rPr lang="en-US" dirty="0"/>
              <a:t>Model is then estimated </a:t>
            </a:r>
            <a:r>
              <a:rPr lang="en-US" i="1" dirty="0"/>
              <a:t>k</a:t>
            </a:r>
            <a:r>
              <a:rPr lang="en-US" dirty="0"/>
              <a:t> times. Each time omitting one of the folds from the estimation process. </a:t>
            </a:r>
          </a:p>
          <a:p>
            <a:r>
              <a:rPr lang="en-US" dirty="0"/>
              <a:t>The omitted fold is used as the evaluation set.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1B62B9-F9CA-358A-D88D-6D4379BD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536" y="4385879"/>
            <a:ext cx="6180303" cy="24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69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AA42-4CA1-3621-57EC-5BCF939F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265C-95E3-FEBF-AEC6-9F40E758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Case of </a:t>
            </a:r>
            <a:r>
              <a:rPr lang="en-US" i="1" dirty="0"/>
              <a:t>k</a:t>
            </a:r>
            <a:r>
              <a:rPr lang="en-US" dirty="0"/>
              <a:t>-Fold where </a:t>
            </a:r>
            <a:r>
              <a:rPr lang="en-US" i="1" dirty="0"/>
              <a:t>k</a:t>
            </a:r>
            <a:r>
              <a:rPr lang="en-US" dirty="0"/>
              <a:t> = N</a:t>
            </a:r>
          </a:p>
        </p:txBody>
      </p:sp>
    </p:spTree>
    <p:extLst>
      <p:ext uri="{BB962C8B-B14F-4D97-AF65-F5344CB8AC3E}">
        <p14:creationId xmlns:p14="http://schemas.microsoft.com/office/powerpoint/2010/main" val="189323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52E1-FD40-F2F7-FD8E-9BBAFA5B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DA83-4CFF-4623-5E46-33FE808AF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data that are completely “unseen”</a:t>
            </a:r>
          </a:p>
          <a:p>
            <a:r>
              <a:rPr lang="en-US" dirty="0"/>
              <a:t>A different geographic area</a:t>
            </a:r>
          </a:p>
        </p:txBody>
      </p:sp>
    </p:spTree>
    <p:extLst>
      <p:ext uri="{BB962C8B-B14F-4D97-AF65-F5344CB8AC3E}">
        <p14:creationId xmlns:p14="http://schemas.microsoft.com/office/powerpoint/2010/main" val="319765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C91F50-A602-8A20-525B-29980CE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A6247-F392-3535-DEF5-BF430F906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Old Standard</a:t>
            </a:r>
          </a:p>
        </p:txBody>
      </p:sp>
    </p:spTree>
    <p:extLst>
      <p:ext uri="{BB962C8B-B14F-4D97-AF65-F5344CB8AC3E}">
        <p14:creationId xmlns:p14="http://schemas.microsoft.com/office/powerpoint/2010/main" val="181135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87EBED-CEE0-FF5A-8133-4F295C89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Linear Regression Can Answer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F2C20F-5031-D856-CB74-17A28A663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relationship between advertising budget and sales?</a:t>
            </a:r>
          </a:p>
          <a:p>
            <a:r>
              <a:rPr lang="en-US" dirty="0"/>
              <a:t>How strong is the relationship between advertising budget and sales?</a:t>
            </a:r>
          </a:p>
          <a:p>
            <a:r>
              <a:rPr lang="en-US" dirty="0"/>
              <a:t>Which media are associated with sales?</a:t>
            </a:r>
          </a:p>
          <a:p>
            <a:r>
              <a:rPr lang="en-US" dirty="0"/>
              <a:t>How large is the association between each medium and sales?</a:t>
            </a:r>
          </a:p>
          <a:p>
            <a:pPr lvl="1"/>
            <a:r>
              <a:rPr lang="en-US" dirty="0"/>
              <a:t>For every dollar spent on advertising in a particular medium, by what amount will sales increase?</a:t>
            </a:r>
          </a:p>
          <a:p>
            <a:r>
              <a:rPr lang="en-US" dirty="0"/>
              <a:t>How accurately can we predict future sales?</a:t>
            </a:r>
          </a:p>
          <a:p>
            <a:r>
              <a:rPr lang="en-US" dirty="0"/>
              <a:t>Is the relationship linear?</a:t>
            </a:r>
          </a:p>
        </p:txBody>
      </p:sp>
    </p:spTree>
    <p:extLst>
      <p:ext uri="{BB962C8B-B14F-4D97-AF65-F5344CB8AC3E}">
        <p14:creationId xmlns:p14="http://schemas.microsoft.com/office/powerpoint/2010/main" val="224302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0F5E-0718-74F8-FA07-8DE25C07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E138E-9608-6EB4-7EEC-F115E4407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02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Assumes a linear relationship between X and Y (one predictor, one outcome variable)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472C-B241-E2BB-C804-89D63BC9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546" y="2716376"/>
            <a:ext cx="3197940" cy="560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974BC-3669-ACEC-AD7E-99EC26E0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546" y="3773323"/>
            <a:ext cx="3443718" cy="560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82DB8-F3DA-C448-E330-A20DE8DAD60D}"/>
              </a:ext>
            </a:extLst>
          </p:cNvPr>
          <p:cNvSpPr txBox="1"/>
          <p:nvPr/>
        </p:nvSpPr>
        <p:spPr>
          <a:xfrm>
            <a:off x="4309241" y="4664074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E1292-913C-5845-F410-325EA6AF3A68}"/>
              </a:ext>
            </a:extLst>
          </p:cNvPr>
          <p:cNvSpPr txBox="1"/>
          <p:nvPr/>
        </p:nvSpPr>
        <p:spPr>
          <a:xfrm>
            <a:off x="6274676" y="466407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Slope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378580-6F51-F053-9CFB-B93F273D77D3}"/>
              </a:ext>
            </a:extLst>
          </p:cNvPr>
          <p:cNvCxnSpPr/>
          <p:nvPr/>
        </p:nvCxnSpPr>
        <p:spPr>
          <a:xfrm flipV="1">
            <a:off x="5097517" y="4314144"/>
            <a:ext cx="388883" cy="349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D29ACF-504F-9747-E0A1-9CA325AF1B10}"/>
              </a:ext>
            </a:extLst>
          </p:cNvPr>
          <p:cNvCxnSpPr>
            <a:cxnSpLocks/>
          </p:cNvCxnSpPr>
          <p:nvPr/>
        </p:nvCxnSpPr>
        <p:spPr>
          <a:xfrm flipH="1" flipV="1">
            <a:off x="6316717" y="4314144"/>
            <a:ext cx="388885" cy="349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7FB783-3769-0111-90AE-EDE52B84E29C}"/>
              </a:ext>
            </a:extLst>
          </p:cNvPr>
          <p:cNvCxnSpPr/>
          <p:nvPr/>
        </p:nvCxnSpPr>
        <p:spPr>
          <a:xfrm>
            <a:off x="9122979" y="3429000"/>
            <a:ext cx="0" cy="23832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E00B06-62E8-AC20-5B8C-56E6005FFE1F}"/>
              </a:ext>
            </a:extLst>
          </p:cNvPr>
          <p:cNvCxnSpPr/>
          <p:nvPr/>
        </p:nvCxnSpPr>
        <p:spPr>
          <a:xfrm>
            <a:off x="9122979" y="5812221"/>
            <a:ext cx="25540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0C9D0A8-A484-561F-782B-A9A9886C1AB1}"/>
              </a:ext>
            </a:extLst>
          </p:cNvPr>
          <p:cNvSpPr/>
          <p:nvPr/>
        </p:nvSpPr>
        <p:spPr>
          <a:xfrm>
            <a:off x="10707415" y="3687486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2CFF37-4256-304C-9163-EEB104E523CE}"/>
              </a:ext>
            </a:extLst>
          </p:cNvPr>
          <p:cNvSpPr/>
          <p:nvPr/>
        </p:nvSpPr>
        <p:spPr>
          <a:xfrm>
            <a:off x="9622222" y="4676172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F3E3E7-BF34-1856-6186-7FDCE5569D41}"/>
              </a:ext>
            </a:extLst>
          </p:cNvPr>
          <p:cNvSpPr/>
          <p:nvPr/>
        </p:nvSpPr>
        <p:spPr>
          <a:xfrm>
            <a:off x="9577553" y="5174565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1F5E19-A66C-B24B-CF8F-CB012B961EDA}"/>
              </a:ext>
            </a:extLst>
          </p:cNvPr>
          <p:cNvSpPr/>
          <p:nvPr/>
        </p:nvSpPr>
        <p:spPr>
          <a:xfrm>
            <a:off x="10105697" y="4510634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EFFFDF-544C-A834-399E-627ECB896554}"/>
              </a:ext>
            </a:extLst>
          </p:cNvPr>
          <p:cNvSpPr/>
          <p:nvPr/>
        </p:nvSpPr>
        <p:spPr>
          <a:xfrm>
            <a:off x="10562897" y="4218342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CFCB39-E3F1-B7F9-1345-6710C4AD54A2}"/>
              </a:ext>
            </a:extLst>
          </p:cNvPr>
          <p:cNvSpPr/>
          <p:nvPr/>
        </p:nvSpPr>
        <p:spPr>
          <a:xfrm>
            <a:off x="11129816" y="3999102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0D7C548-D6F3-B8CF-1E6A-7FEFE7A012DB}"/>
              </a:ext>
            </a:extLst>
          </p:cNvPr>
          <p:cNvSpPr/>
          <p:nvPr/>
        </p:nvSpPr>
        <p:spPr>
          <a:xfrm>
            <a:off x="10075113" y="4935254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6B834E3-E48E-79B0-F828-6540CD2ADDA6}"/>
              </a:ext>
            </a:extLst>
          </p:cNvPr>
          <p:cNvSpPr/>
          <p:nvPr/>
        </p:nvSpPr>
        <p:spPr>
          <a:xfrm>
            <a:off x="10748643" y="4667549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EE74AB0-E376-C654-9F58-30E4879F0918}"/>
              </a:ext>
            </a:extLst>
          </p:cNvPr>
          <p:cNvCxnSpPr>
            <a:cxnSpLocks/>
          </p:cNvCxnSpPr>
          <p:nvPr/>
        </p:nvCxnSpPr>
        <p:spPr>
          <a:xfrm flipV="1">
            <a:off x="9122979" y="3871064"/>
            <a:ext cx="2417380" cy="14327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B580B2-42AD-5541-B62D-CC3F678B0AA2}"/>
              </a:ext>
            </a:extLst>
          </p:cNvPr>
          <p:cNvSpPr txBox="1"/>
          <p:nvPr/>
        </p:nvSpPr>
        <p:spPr>
          <a:xfrm>
            <a:off x="8054728" y="5112112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Intercept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1F43F9-00B8-EB2B-BC2E-0F47F96BFBA8}"/>
              </a:ext>
            </a:extLst>
          </p:cNvPr>
          <p:cNvSpPr txBox="1"/>
          <p:nvPr/>
        </p:nvSpPr>
        <p:spPr>
          <a:xfrm>
            <a:off x="10977735" y="355715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Slope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E94772-453C-5EA3-1C86-57F72F650F00}"/>
              </a:ext>
            </a:extLst>
          </p:cNvPr>
          <p:cNvSpPr txBox="1"/>
          <p:nvPr/>
        </p:nvSpPr>
        <p:spPr>
          <a:xfrm>
            <a:off x="9888462" y="579814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1F631-BCBF-31FD-4560-E2844F09100D}"/>
              </a:ext>
            </a:extLst>
          </p:cNvPr>
          <p:cNvSpPr txBox="1"/>
          <p:nvPr/>
        </p:nvSpPr>
        <p:spPr>
          <a:xfrm rot="16200000">
            <a:off x="8561175" y="44315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11403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729A4-E83D-A517-5A6E-11C1D68A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3AA9-3A62-43C6-336E-3CACAC22E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work for a company whose goal is to increase sales.</a:t>
            </a:r>
          </a:p>
          <a:p>
            <a:r>
              <a:rPr lang="en-US" dirty="0"/>
              <a:t>Study the relationship between advertising expenditure and sales. If there is an association, the “policy” to increase sales could be to increase advertising expenditure.</a:t>
            </a:r>
          </a:p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Develop a model that can be used to predict sales based on media budgets.</a:t>
            </a:r>
          </a:p>
        </p:txBody>
      </p:sp>
    </p:spTree>
    <p:extLst>
      <p:ext uri="{BB962C8B-B14F-4D97-AF65-F5344CB8AC3E}">
        <p14:creationId xmlns:p14="http://schemas.microsoft.com/office/powerpoint/2010/main" val="3568230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721C-BEA4-A43E-1BA7-701AD7AF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01999-6B34-73A2-8F8A-DC4F7A9FB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52" y="1884006"/>
            <a:ext cx="2882462" cy="5392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 unknown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6A615-E3E9-CE6B-6691-1FD80EA18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8" t="1" r="48476" b="-27203"/>
          <a:stretch/>
        </p:blipFill>
        <p:spPr>
          <a:xfrm>
            <a:off x="838200" y="1710585"/>
            <a:ext cx="504496" cy="712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AFFA4-D79B-D6D9-72A7-8859338D2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5" t="1" r="23826" b="-9850"/>
          <a:stretch/>
        </p:blipFill>
        <p:spPr>
          <a:xfrm>
            <a:off x="1583777" y="1755174"/>
            <a:ext cx="399394" cy="615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5A074-D2C5-59F5-DE9B-66B02A2863E5}"/>
              </a:ext>
            </a:extLst>
          </p:cNvPr>
          <p:cNvSpPr txBox="1"/>
          <p:nvPr/>
        </p:nvSpPr>
        <p:spPr>
          <a:xfrm>
            <a:off x="782363" y="2616527"/>
            <a:ext cx="10996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 the line that best fits the data sample of advertising dollars and sales dollars.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66A94-F2A3-EDA7-6AE9-534A8275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453" y="3271510"/>
            <a:ext cx="5725510" cy="3394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C6BDF-3451-7CCB-5D35-79A028B931D2}"/>
              </a:ext>
            </a:extLst>
          </p:cNvPr>
          <p:cNvSpPr txBox="1"/>
          <p:nvPr/>
        </p:nvSpPr>
        <p:spPr>
          <a:xfrm>
            <a:off x="771853" y="3569982"/>
            <a:ext cx="52590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use a method called</a:t>
            </a:r>
          </a:p>
          <a:p>
            <a:r>
              <a:rPr lang="en-US" sz="2400" i="1" dirty="0">
                <a:solidFill>
                  <a:schemeClr val="accent6"/>
                </a:solidFill>
              </a:rPr>
              <a:t>least squares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/>
              <a:t>for figuring out that line.</a:t>
            </a:r>
          </a:p>
          <a:p>
            <a:endParaRPr lang="en-US" sz="2400" i="1" dirty="0"/>
          </a:p>
          <a:p>
            <a:r>
              <a:rPr lang="en-US" sz="2400" dirty="0"/>
              <a:t>Minimizes the </a:t>
            </a:r>
            <a:r>
              <a:rPr lang="en-US" sz="2400" i="1" dirty="0">
                <a:solidFill>
                  <a:schemeClr val="accent6"/>
                </a:solidFill>
              </a:rPr>
              <a:t>residual sum of squares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AC751-5F22-3EEA-8D2D-3908841681CC}"/>
              </a:ext>
            </a:extLst>
          </p:cNvPr>
          <p:cNvSpPr txBox="1"/>
          <p:nvPr/>
        </p:nvSpPr>
        <p:spPr>
          <a:xfrm>
            <a:off x="8985" y="6019715"/>
            <a:ext cx="1218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Intercept = 7.03 (Expected sales (Y) when x = 0)</a:t>
            </a:r>
          </a:p>
          <a:p>
            <a:r>
              <a:rPr lang="en-US" dirty="0"/>
              <a:t>Slope = 0.00475 (Every additional $1000 spent on TV advertising, associated with selling approx. 47.5 units of the product)</a:t>
            </a:r>
          </a:p>
        </p:txBody>
      </p:sp>
    </p:spTree>
    <p:extLst>
      <p:ext uri="{BB962C8B-B14F-4D97-AF65-F5344CB8AC3E}">
        <p14:creationId xmlns:p14="http://schemas.microsoft.com/office/powerpoint/2010/main" val="3518125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42D20-D2CA-AFB0-5787-ACA077FA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This Line at Capturing the TRUE (Unknown) Relationship?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5ABB2-A62B-A005-58FA-9013CC98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214" y="2164169"/>
            <a:ext cx="4683428" cy="838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F19DD-F02B-2DD8-2E85-54C332F1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107" y="3812933"/>
            <a:ext cx="6513786" cy="2962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293E3-1A15-D1F8-A4F6-68530F691662}"/>
              </a:ext>
            </a:extLst>
          </p:cNvPr>
          <p:cNvSpPr txBox="1"/>
          <p:nvPr/>
        </p:nvSpPr>
        <p:spPr>
          <a:xfrm>
            <a:off x="450031" y="3209414"/>
            <a:ext cx="5645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= ‘Population’ Regression Line (The Holy Grail).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= Estimated Line Based on Observed Sample Data</a:t>
            </a:r>
          </a:p>
        </p:txBody>
      </p:sp>
    </p:spTree>
    <p:extLst>
      <p:ext uri="{BB962C8B-B14F-4D97-AF65-F5344CB8AC3E}">
        <p14:creationId xmlns:p14="http://schemas.microsoft.com/office/powerpoint/2010/main" val="334638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83C2-D2AD-88C3-320D-5DEE5C03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2CCF-0A1E-D848-16F5-86B5D1EFD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</a:t>
            </a:r>
            <a:r>
              <a:rPr lang="en-US" dirty="0">
                <a:solidFill>
                  <a:srgbClr val="FF0000"/>
                </a:solidFill>
              </a:rPr>
              <a:t>estimated coefficients </a:t>
            </a:r>
            <a:r>
              <a:rPr lang="en-US" dirty="0"/>
              <a:t>are just that. </a:t>
            </a:r>
            <a:r>
              <a:rPr lang="en-US" dirty="0">
                <a:solidFill>
                  <a:srgbClr val="FF0000"/>
                </a:solidFill>
              </a:rPr>
              <a:t>Estimates</a:t>
            </a:r>
            <a:r>
              <a:rPr lang="en-US" dirty="0"/>
              <a:t> of the TRUE UNKNOWN (Holy Grail) values of that line (if we had all the advertising and sales values in the world. Which we don’t, we just have a sample).</a:t>
            </a:r>
          </a:p>
          <a:p>
            <a:r>
              <a:rPr lang="en-US" dirty="0"/>
              <a:t>All estimates come with errors.</a:t>
            </a:r>
          </a:p>
          <a:p>
            <a:r>
              <a:rPr lang="en-US" dirty="0">
                <a:solidFill>
                  <a:srgbClr val="FF0000"/>
                </a:solidFill>
              </a:rPr>
              <a:t>Standard Error</a:t>
            </a:r>
            <a:r>
              <a:rPr lang="en-US" dirty="0"/>
              <a:t> – amount by which the estimate differs from actual value.</a:t>
            </a:r>
          </a:p>
          <a:p>
            <a:r>
              <a:rPr lang="en-US" dirty="0">
                <a:solidFill>
                  <a:srgbClr val="FF0000"/>
                </a:solidFill>
              </a:rPr>
              <a:t>Standard Errors </a:t>
            </a:r>
            <a:r>
              <a:rPr lang="en-US" dirty="0"/>
              <a:t>can be used to compute </a:t>
            </a:r>
            <a:r>
              <a:rPr lang="en-US" dirty="0">
                <a:solidFill>
                  <a:srgbClr val="FF0000"/>
                </a:solidFill>
              </a:rPr>
              <a:t>Confidence Intervals</a:t>
            </a:r>
          </a:p>
          <a:p>
            <a:r>
              <a:rPr lang="en-US" dirty="0">
                <a:solidFill>
                  <a:schemeClr val="accent6"/>
                </a:solidFill>
              </a:rPr>
              <a:t>95% of the time, the Confidence Interval range will include the actual, unknown value of the parameter (the Holy Grail).</a:t>
            </a:r>
          </a:p>
        </p:txBody>
      </p:sp>
    </p:spTree>
    <p:extLst>
      <p:ext uri="{BB962C8B-B14F-4D97-AF65-F5344CB8AC3E}">
        <p14:creationId xmlns:p14="http://schemas.microsoft.com/office/powerpoint/2010/main" val="3662583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0C26-DFFB-3774-9CB0-D6625DFC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The Values to Perform Hypothesis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CDA6-7988-C2D9-35FE-5D19A06D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1646" cy="4351338"/>
          </a:xfrm>
        </p:spPr>
        <p:txBody>
          <a:bodyPr/>
          <a:lstStyle/>
          <a:p>
            <a:r>
              <a:rPr lang="en-US" dirty="0"/>
              <a:t>Null Hypothesis (H</a:t>
            </a:r>
            <a:r>
              <a:rPr lang="en-US" sz="1800" dirty="0"/>
              <a:t>0</a:t>
            </a:r>
            <a:r>
              <a:rPr lang="en-US" sz="3200" dirty="0"/>
              <a:t>):</a:t>
            </a:r>
          </a:p>
          <a:p>
            <a:pPr lvl="1"/>
            <a:r>
              <a:rPr lang="en-US" i="1" dirty="0"/>
              <a:t>There is no relationship between X and Y</a:t>
            </a:r>
          </a:p>
          <a:p>
            <a:r>
              <a:rPr lang="en-US" dirty="0"/>
              <a:t>Alternative Hypothesis (H</a:t>
            </a:r>
            <a:r>
              <a:rPr lang="en-US" sz="2000" dirty="0"/>
              <a:t>a</a:t>
            </a:r>
            <a:r>
              <a:rPr lang="en-US" dirty="0"/>
              <a:t>):</a:t>
            </a:r>
          </a:p>
          <a:p>
            <a:pPr lvl="1"/>
            <a:r>
              <a:rPr lang="en-US" i="1" dirty="0"/>
              <a:t>There is a relationship between X and 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777250-F7E5-DD5E-A0D6-2E711F66D971}"/>
              </a:ext>
            </a:extLst>
          </p:cNvPr>
          <p:cNvCxnSpPr/>
          <p:nvPr/>
        </p:nvCxnSpPr>
        <p:spPr>
          <a:xfrm>
            <a:off x="9122979" y="3429000"/>
            <a:ext cx="0" cy="23832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2B9D56-207B-9489-463C-7C6950CA5FA5}"/>
              </a:ext>
            </a:extLst>
          </p:cNvPr>
          <p:cNvCxnSpPr/>
          <p:nvPr/>
        </p:nvCxnSpPr>
        <p:spPr>
          <a:xfrm>
            <a:off x="9122979" y="5812221"/>
            <a:ext cx="25540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813C468-6BD6-C775-A2E6-F930F49BBCB5}"/>
              </a:ext>
            </a:extLst>
          </p:cNvPr>
          <p:cNvSpPr/>
          <p:nvPr/>
        </p:nvSpPr>
        <p:spPr>
          <a:xfrm>
            <a:off x="10707415" y="3687486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FEC09C-60D3-C3A7-4C25-B6C553033D6F}"/>
              </a:ext>
            </a:extLst>
          </p:cNvPr>
          <p:cNvSpPr/>
          <p:nvPr/>
        </p:nvSpPr>
        <p:spPr>
          <a:xfrm>
            <a:off x="9622222" y="4676172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213021-5B8C-DE9A-CA1E-D35FFCA718B3}"/>
              </a:ext>
            </a:extLst>
          </p:cNvPr>
          <p:cNvSpPr/>
          <p:nvPr/>
        </p:nvSpPr>
        <p:spPr>
          <a:xfrm>
            <a:off x="9577553" y="5174565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98DA32-9CB9-2818-D17D-79496026B3DB}"/>
              </a:ext>
            </a:extLst>
          </p:cNvPr>
          <p:cNvSpPr/>
          <p:nvPr/>
        </p:nvSpPr>
        <p:spPr>
          <a:xfrm>
            <a:off x="10105697" y="4510634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8D3B80-8BED-754D-6AFD-820F8283CDF6}"/>
              </a:ext>
            </a:extLst>
          </p:cNvPr>
          <p:cNvSpPr/>
          <p:nvPr/>
        </p:nvSpPr>
        <p:spPr>
          <a:xfrm>
            <a:off x="10562897" y="4218342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21BD65-997B-BA08-D3C8-08F004B8F9B6}"/>
              </a:ext>
            </a:extLst>
          </p:cNvPr>
          <p:cNvSpPr/>
          <p:nvPr/>
        </p:nvSpPr>
        <p:spPr>
          <a:xfrm>
            <a:off x="11129816" y="3999102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30E2A5-4338-3B9A-7BF8-E34B018750B9}"/>
              </a:ext>
            </a:extLst>
          </p:cNvPr>
          <p:cNvSpPr/>
          <p:nvPr/>
        </p:nvSpPr>
        <p:spPr>
          <a:xfrm>
            <a:off x="10075113" y="4935254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086A03-5AE1-A1E9-B374-F2F06284CA3C}"/>
              </a:ext>
            </a:extLst>
          </p:cNvPr>
          <p:cNvSpPr/>
          <p:nvPr/>
        </p:nvSpPr>
        <p:spPr>
          <a:xfrm>
            <a:off x="10748643" y="4667549"/>
            <a:ext cx="105103" cy="1086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E79E0C-8852-C612-B6B4-AF3F31B2B6A8}"/>
              </a:ext>
            </a:extLst>
          </p:cNvPr>
          <p:cNvCxnSpPr>
            <a:cxnSpLocks/>
          </p:cNvCxnSpPr>
          <p:nvPr/>
        </p:nvCxnSpPr>
        <p:spPr>
          <a:xfrm flipV="1">
            <a:off x="9111486" y="4611062"/>
            <a:ext cx="2702142" cy="578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A3D0DA-B716-D343-2265-3B7E6F7E96C9}"/>
              </a:ext>
            </a:extLst>
          </p:cNvPr>
          <p:cNvSpPr txBox="1"/>
          <p:nvPr/>
        </p:nvSpPr>
        <p:spPr>
          <a:xfrm>
            <a:off x="9085313" y="3905149"/>
            <a:ext cx="1831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Null Hypothesis.</a:t>
            </a:r>
          </a:p>
          <a:p>
            <a:r>
              <a:rPr lang="en-US" dirty="0">
                <a:solidFill>
                  <a:srgbClr val="FF0000"/>
                </a:solidFill>
              </a:rPr>
              <a:t>Slope 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34DF3F-4D2A-2E0C-57D7-C7DF62BDEBA2}"/>
              </a:ext>
            </a:extLst>
          </p:cNvPr>
          <p:cNvSpPr txBox="1"/>
          <p:nvPr/>
        </p:nvSpPr>
        <p:spPr>
          <a:xfrm>
            <a:off x="9888462" y="579814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12E5C-DC9E-1D16-A1C8-2F7ECF5DA3E5}"/>
              </a:ext>
            </a:extLst>
          </p:cNvPr>
          <p:cNvSpPr txBox="1"/>
          <p:nvPr/>
        </p:nvSpPr>
        <p:spPr>
          <a:xfrm rot="16200000">
            <a:off x="8561175" y="44315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4297BB-463A-4764-BE3D-154616AEE10C}"/>
              </a:ext>
            </a:extLst>
          </p:cNvPr>
          <p:cNvSpPr txBox="1"/>
          <p:nvPr/>
        </p:nvSpPr>
        <p:spPr>
          <a:xfrm>
            <a:off x="826707" y="4340132"/>
            <a:ext cx="7149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to make sure our slope estimate is far, far, far from 0 so </a:t>
            </a:r>
          </a:p>
          <a:p>
            <a:r>
              <a:rPr lang="en-US" dirty="0">
                <a:solidFill>
                  <a:srgbClr val="FF0000"/>
                </a:solidFill>
              </a:rPr>
              <a:t>that we can be very confident that the actual true (Holy Grail) estimate </a:t>
            </a:r>
          </a:p>
          <a:p>
            <a:r>
              <a:rPr lang="en-US" dirty="0">
                <a:solidFill>
                  <a:srgbClr val="FF0000"/>
                </a:solidFill>
              </a:rPr>
              <a:t>is not 0.</a:t>
            </a:r>
          </a:p>
        </p:txBody>
      </p:sp>
    </p:spTree>
    <p:extLst>
      <p:ext uri="{BB962C8B-B14F-4D97-AF65-F5344CB8AC3E}">
        <p14:creationId xmlns:p14="http://schemas.microsoft.com/office/powerpoint/2010/main" val="182811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56A6-00AD-800D-D6EF-2A0E802C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Where Standard Errors Become Handy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BC25-4321-A417-9A1F-9736935A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92609"/>
          </a:xfrm>
        </p:spPr>
        <p:txBody>
          <a:bodyPr/>
          <a:lstStyle/>
          <a:p>
            <a:r>
              <a:rPr lang="en-US" dirty="0"/>
              <a:t>Small Standard Error </a:t>
            </a:r>
            <a:r>
              <a:rPr lang="en-US" dirty="0">
                <a:sym typeface="Wingdings" pitchFamily="2" charset="2"/>
              </a:rPr>
              <a:t> We don’t need a big slope value to be pretty sure the true Holy Grail slope isn’t 0.</a:t>
            </a:r>
          </a:p>
          <a:p>
            <a:r>
              <a:rPr lang="en-US" dirty="0">
                <a:sym typeface="Wingdings" pitchFamily="2" charset="2"/>
              </a:rPr>
              <a:t>Big Standard Errors  More uncertainty with our estimate.</a:t>
            </a:r>
          </a:p>
          <a:p>
            <a:r>
              <a:rPr lang="en-US" dirty="0">
                <a:sym typeface="Wingdings" pitchFamily="2" charset="2"/>
              </a:rPr>
              <a:t>The computer is going to give us a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t-statistic</a:t>
            </a:r>
            <a:r>
              <a:rPr lang="en-US" dirty="0">
                <a:sym typeface="Wingdings" pitchFamily="2" charset="2"/>
              </a:rPr>
              <a:t>!</a:t>
            </a:r>
          </a:p>
          <a:p>
            <a:pPr lvl="1"/>
            <a:r>
              <a:rPr lang="en-US" dirty="0">
                <a:sym typeface="Wingdings" pitchFamily="2" charset="2"/>
              </a:rPr>
              <a:t>number of standard deviations that the estimate is from 0.</a:t>
            </a:r>
          </a:p>
          <a:p>
            <a:pPr lvl="1"/>
            <a:r>
              <a:rPr lang="en-US" dirty="0">
                <a:sym typeface="Wingdings" pitchFamily="2" charset="2"/>
              </a:rPr>
              <a:t>The further away the better! (Bigger t = more confidence)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C907B-9300-207E-C6DE-63D345E1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622" y="3242572"/>
            <a:ext cx="2010323" cy="853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B9B276-AE39-B6F3-80E9-95773527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03" y="4850679"/>
            <a:ext cx="898686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9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6002-E00C-FA11-565E-2FCA2592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1130-5866-1562-303D-2573F2507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2" y="1519881"/>
            <a:ext cx="11071653" cy="5189838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Probability that we would get a |t|-value as big as we did, in the case that</a:t>
            </a:r>
          </a:p>
          <a:p>
            <a:pPr marL="0" indent="0">
              <a:buNone/>
            </a:pPr>
            <a:endParaRPr lang="en-US" sz="3000" dirty="0"/>
          </a:p>
          <a:p>
            <a:r>
              <a:rPr lang="en-US" sz="3000" dirty="0"/>
              <a:t>Small p-value:</a:t>
            </a:r>
          </a:p>
          <a:p>
            <a:pPr lvl="1"/>
            <a:r>
              <a:rPr lang="en-US" sz="2600" dirty="0"/>
              <a:t>unlikely to observe such a substantial association between the predictor and response variable due to chance, in the absence of any real association between the prediction and the response.</a:t>
            </a:r>
          </a:p>
          <a:p>
            <a:r>
              <a:rPr lang="en-US" sz="3000" dirty="0"/>
              <a:t>If p is small, we can infer there is an association between the predictor and the response.</a:t>
            </a:r>
          </a:p>
          <a:p>
            <a:r>
              <a:rPr lang="en-US" sz="3000" dirty="0"/>
              <a:t>We reject the null hypothesis and declare a relationship between X and Y if the p-value is small enough.</a:t>
            </a:r>
          </a:p>
          <a:p>
            <a:r>
              <a:rPr lang="en-US" sz="3000" dirty="0"/>
              <a:t>How small?</a:t>
            </a:r>
          </a:p>
          <a:p>
            <a:pPr lvl="1"/>
            <a:r>
              <a:rPr lang="en-US" sz="2600" dirty="0"/>
              <a:t>generally 0.05 or 0.01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37850-4324-6AF4-A1D1-BC85D4E7B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5" t="1" r="23826" b="-9850"/>
          <a:stretch/>
        </p:blipFill>
        <p:spPr>
          <a:xfrm>
            <a:off x="1788446" y="1874459"/>
            <a:ext cx="399394" cy="615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5C46AC-D65C-CB69-ACF7-9ABFB7AD64A0}"/>
              </a:ext>
            </a:extLst>
          </p:cNvPr>
          <p:cNvSpPr txBox="1"/>
          <p:nvPr/>
        </p:nvSpPr>
        <p:spPr>
          <a:xfrm>
            <a:off x="2345494" y="1874459"/>
            <a:ext cx="952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88148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73501A-128A-B2BA-FEA3-937054A4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22" y="2328196"/>
            <a:ext cx="10580556" cy="1560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980BC7-A78E-2C3E-D033-923A4DA78C66}"/>
              </a:ext>
            </a:extLst>
          </p:cNvPr>
          <p:cNvSpPr txBox="1"/>
          <p:nvPr/>
        </p:nvSpPr>
        <p:spPr>
          <a:xfrm>
            <a:off x="2196662" y="4319751"/>
            <a:ext cx="89600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probability that the true (holy grail) value of this coefficient is actually 0, is &lt;0.0001</a:t>
            </a:r>
          </a:p>
          <a:p>
            <a:r>
              <a:rPr lang="en-US" dirty="0"/>
              <a:t>Very slim.</a:t>
            </a:r>
          </a:p>
          <a:p>
            <a:endParaRPr lang="en-US" dirty="0"/>
          </a:p>
          <a:p>
            <a:r>
              <a:rPr lang="en-US" dirty="0"/>
              <a:t>Therefore, we can conclude that there is a [positive] relationship between TV ad spending</a:t>
            </a:r>
          </a:p>
          <a:p>
            <a:r>
              <a:rPr lang="en-US" dirty="0"/>
              <a:t>and sales.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D86A54-A82A-C3DB-44F5-DBBFC439E60F}"/>
              </a:ext>
            </a:extLst>
          </p:cNvPr>
          <p:cNvCxnSpPr/>
          <p:nvPr/>
        </p:nvCxnSpPr>
        <p:spPr>
          <a:xfrm flipV="1">
            <a:off x="3226676" y="3815255"/>
            <a:ext cx="515007" cy="504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77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454B-A1F4-7F7B-635E-E679D7D8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the Model Fit the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D457F-288B-5993-C6B5-FDDA8B4E0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970373" cy="479759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The case of In-Sample Evaluation.</a:t>
            </a:r>
          </a:p>
          <a:p>
            <a:r>
              <a:rPr lang="en-US" sz="3200" dirty="0">
                <a:solidFill>
                  <a:srgbClr val="FF0000"/>
                </a:solidFill>
              </a:rPr>
              <a:t>RSE – Residual Standard Error</a:t>
            </a:r>
          </a:p>
          <a:p>
            <a:pPr lvl="1"/>
            <a:r>
              <a:rPr lang="en-US" sz="2800" dirty="0"/>
              <a:t>Average amount the response will deviate from the true regression line.</a:t>
            </a:r>
          </a:p>
          <a:p>
            <a:pPr lvl="1"/>
            <a:r>
              <a:rPr lang="en-US" sz="2800" dirty="0"/>
              <a:t>Average sales deviate from the true regression line by ~3,260 units, on average.</a:t>
            </a:r>
          </a:p>
          <a:p>
            <a:pPr lvl="1"/>
            <a:r>
              <a:rPr lang="en-US" sz="2800" dirty="0"/>
              <a:t>Predicting sales on basis of TV advertising alone will be off by that many units.</a:t>
            </a:r>
          </a:p>
          <a:p>
            <a:pPr lvl="1"/>
            <a:r>
              <a:rPr lang="en-US" sz="2800" dirty="0"/>
              <a:t>Measure of </a:t>
            </a:r>
            <a:r>
              <a:rPr lang="en-US" sz="2800" i="1" dirty="0">
                <a:solidFill>
                  <a:srgbClr val="0070C0"/>
                </a:solidFill>
              </a:rPr>
              <a:t>lack of fit</a:t>
            </a:r>
            <a:r>
              <a:rPr lang="en-US" sz="2800" i="1" dirty="0"/>
              <a:t>.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4F9B0-D3BD-C25F-7E15-4299A680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425" y="1886637"/>
            <a:ext cx="4515375" cy="1594880"/>
          </a:xfrm>
          <a:prstGeom prst="rect">
            <a:avLst/>
          </a:prstGeom>
        </p:spPr>
      </p:pic>
      <p:pic>
        <p:nvPicPr>
          <p:cNvPr id="3074" name="Picture 2" descr="Lesson 3 - Simple Linear Regression · RN Financial Research Centre">
            <a:extLst>
              <a:ext uri="{FF2B5EF4-FFF2-40B4-BE49-F238E27FC236}">
                <a16:creationId xmlns:a16="http://schemas.microsoft.com/office/drawing/2014/main" id="{9878365E-C9A8-34DC-DA9A-C910D23D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05" y="4173923"/>
            <a:ext cx="3946267" cy="259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B70E0C-0C07-872E-E858-82A58268C3FF}"/>
              </a:ext>
            </a:extLst>
          </p:cNvPr>
          <p:cNvSpPr/>
          <p:nvPr/>
        </p:nvSpPr>
        <p:spPr>
          <a:xfrm>
            <a:off x="7199585" y="2417380"/>
            <a:ext cx="3993931" cy="35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0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267C-3FB3-F879-D592-E0B13964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17157-7AC4-CEFA-39A5-D8B4A6E4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the form of proportion.</a:t>
            </a:r>
          </a:p>
          <a:p>
            <a:r>
              <a:rPr lang="en-US" dirty="0"/>
              <a:t>Always a value between 0-1</a:t>
            </a:r>
          </a:p>
          <a:p>
            <a:r>
              <a:rPr lang="en-US" dirty="0"/>
              <a:t>Proportion of variability in Y that can be explained using X</a:t>
            </a:r>
          </a:p>
          <a:p>
            <a:r>
              <a:rPr lang="en-US" dirty="0"/>
              <a:t>A measure of fit!</a:t>
            </a:r>
          </a:p>
        </p:txBody>
      </p:sp>
    </p:spTree>
    <p:extLst>
      <p:ext uri="{BB962C8B-B14F-4D97-AF65-F5344CB8AC3E}">
        <p14:creationId xmlns:p14="http://schemas.microsoft.com/office/powerpoint/2010/main" val="2582616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3C5C-6D46-C7CF-6992-FC825135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CBFE7-5DE9-6C06-3110-79E220DC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50568"/>
          </a:xfrm>
        </p:spPr>
        <p:txBody>
          <a:bodyPr/>
          <a:lstStyle/>
          <a:p>
            <a:r>
              <a:rPr lang="en-US" dirty="0"/>
              <a:t>With more than one predictor, give each one a separate slope coefficient in a single model.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dirty="0"/>
              <a:t> is then the average effect on Y of one unit increase in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, </a:t>
            </a:r>
            <a:r>
              <a:rPr lang="en-US" i="1" dirty="0"/>
              <a:t> holding all other predictors fixed.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CC4B6-BB23-7CA4-47C8-3249BEAE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06" y="2932386"/>
            <a:ext cx="6691695" cy="782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926442-C069-DE66-24F1-D92E3750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964" y="5376479"/>
            <a:ext cx="6755624" cy="4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3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1DC-8F3D-C9CE-0ABD-5C5942C0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902D-08F8-4093-8F6C-F6028CFD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Sales</a:t>
            </a:r>
            <a:r>
              <a:rPr lang="en-US" dirty="0"/>
              <a:t> = Output (aka response, dependent) variable (Y)</a:t>
            </a:r>
          </a:p>
          <a:p>
            <a:pPr marL="0" indent="0">
              <a:buNone/>
            </a:pPr>
            <a:r>
              <a:rPr lang="en-US" dirty="0"/>
              <a:t>Input Variables (aka predictors, independent variables, features)</a:t>
            </a:r>
          </a:p>
          <a:p>
            <a:pPr lvl="1"/>
            <a:r>
              <a:rPr lang="en-US" dirty="0"/>
              <a:t>X1: </a:t>
            </a:r>
            <a:r>
              <a:rPr lang="en-US" dirty="0">
                <a:solidFill>
                  <a:srgbClr val="FF0000"/>
                </a:solidFill>
              </a:rPr>
              <a:t>TV</a:t>
            </a:r>
          </a:p>
          <a:p>
            <a:pPr lvl="1"/>
            <a:r>
              <a:rPr lang="en-US" dirty="0"/>
              <a:t>X2: </a:t>
            </a:r>
            <a:r>
              <a:rPr lang="en-US" dirty="0">
                <a:solidFill>
                  <a:srgbClr val="FF0000"/>
                </a:solidFill>
              </a:rPr>
              <a:t>Radio</a:t>
            </a:r>
          </a:p>
          <a:p>
            <a:pPr lvl="1"/>
            <a:r>
              <a:rPr lang="en-US" dirty="0"/>
              <a:t>X3: </a:t>
            </a:r>
            <a:r>
              <a:rPr lang="en-US" dirty="0">
                <a:solidFill>
                  <a:srgbClr val="FF0000"/>
                </a:solidFill>
              </a:rPr>
              <a:t>Newspaper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804FB-292E-0D86-E42A-06150FC5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72" y="2891908"/>
            <a:ext cx="7911662" cy="344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52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48793-DC0C-668F-8AEC-C5F275FD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Interpretation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81D80-9628-EAC4-E29C-81CEFC3BB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For a given amount of TV and Newspaper advertising, spending an additional $1000 on radio is associated with ~ 189 units of additional sales.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448C0-9FF1-4842-3A77-B5AC909F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73" y="2729397"/>
            <a:ext cx="5123329" cy="3483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01125-D7C8-2872-2391-399C4F6F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205" y="3603160"/>
            <a:ext cx="6959996" cy="16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27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75D0-D2B6-13FD-06BD-791F71D23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than Running Separate Simple 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7A1AE-2C2F-C67D-7FF2-04DCF069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612596"/>
            <a:ext cx="5384800" cy="234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89D28-188F-27EC-A91E-F482C0CDA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81" y="3142006"/>
            <a:ext cx="6366419" cy="1464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8CC49-359D-A378-52D0-A2043EF12247}"/>
              </a:ext>
            </a:extLst>
          </p:cNvPr>
          <p:cNvSpPr txBox="1"/>
          <p:nvPr/>
        </p:nvSpPr>
        <p:spPr>
          <a:xfrm>
            <a:off x="1236419" y="5668660"/>
            <a:ext cx="102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controlling for radio spending, the newspaper coefficient becomes insignificant (no association)</a:t>
            </a:r>
          </a:p>
        </p:txBody>
      </p:sp>
    </p:spTree>
    <p:extLst>
      <p:ext uri="{BB962C8B-B14F-4D97-AF65-F5344CB8AC3E}">
        <p14:creationId xmlns:p14="http://schemas.microsoft.com/office/powerpoint/2010/main" val="11808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hark underwater">
            <a:extLst>
              <a:ext uri="{FF2B5EF4-FFF2-40B4-BE49-F238E27FC236}">
                <a16:creationId xmlns:a16="http://schemas.microsoft.com/office/drawing/2014/main" id="{0CCFE84E-1835-4F47-DE19-BE89BD183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7724" y="268674"/>
            <a:ext cx="3412762" cy="1992613"/>
          </a:xfrm>
        </p:spPr>
      </p:pic>
      <p:pic>
        <p:nvPicPr>
          <p:cNvPr id="6" name="Content Placeholder 4" descr="A shark underwater">
            <a:extLst>
              <a:ext uri="{FF2B5EF4-FFF2-40B4-BE49-F238E27FC236}">
                <a16:creationId xmlns:a16="http://schemas.microsoft.com/office/drawing/2014/main" id="{4DB8755A-702E-1F7F-0A73-99CD3AC2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724" y="2432693"/>
            <a:ext cx="3412762" cy="1992613"/>
          </a:xfrm>
          <a:prstGeom prst="rect">
            <a:avLst/>
          </a:prstGeom>
        </p:spPr>
      </p:pic>
      <p:pic>
        <p:nvPicPr>
          <p:cNvPr id="7" name="Content Placeholder 4" descr="A shark underwater">
            <a:extLst>
              <a:ext uri="{FF2B5EF4-FFF2-40B4-BE49-F238E27FC236}">
                <a16:creationId xmlns:a16="http://schemas.microsoft.com/office/drawing/2014/main" id="{C555AAB9-8C1B-FD36-6A58-0967E171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724" y="4713930"/>
            <a:ext cx="3412762" cy="1992613"/>
          </a:xfrm>
          <a:prstGeom prst="rect">
            <a:avLst/>
          </a:prstGeom>
        </p:spPr>
      </p:pic>
      <p:pic>
        <p:nvPicPr>
          <p:cNvPr id="9" name="Picture 8" descr="Vanilla, mint, and chocolate flavor scoops of ice cream in cones">
            <a:extLst>
              <a:ext uri="{FF2B5EF4-FFF2-40B4-BE49-F238E27FC236}">
                <a16:creationId xmlns:a16="http://schemas.microsoft.com/office/drawing/2014/main" id="{7A380880-8FCB-1D21-2624-402DDDCA2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911" y="268675"/>
            <a:ext cx="2717457" cy="1811638"/>
          </a:xfrm>
          <a:prstGeom prst="rect">
            <a:avLst/>
          </a:prstGeom>
        </p:spPr>
      </p:pic>
      <p:pic>
        <p:nvPicPr>
          <p:cNvPr id="10" name="Picture 9" descr="Vanilla, mint, and chocolate flavor scoops of ice cream in cones">
            <a:extLst>
              <a:ext uri="{FF2B5EF4-FFF2-40B4-BE49-F238E27FC236}">
                <a16:creationId xmlns:a16="http://schemas.microsoft.com/office/drawing/2014/main" id="{C86E8430-5D72-DC9A-E252-8EED42A5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84" y="5152768"/>
            <a:ext cx="1707033" cy="1138022"/>
          </a:xfrm>
          <a:prstGeom prst="rect">
            <a:avLst/>
          </a:prstGeom>
        </p:spPr>
      </p:pic>
      <p:pic>
        <p:nvPicPr>
          <p:cNvPr id="4098" name="Picture 2" descr="Thermometer Standing In The Sand At The Beach In Very Hot Weather Stock  Photo - Download Image Now - iStock">
            <a:extLst>
              <a:ext uri="{FF2B5EF4-FFF2-40B4-BE49-F238E27FC236}">
                <a16:creationId xmlns:a16="http://schemas.microsoft.com/office/drawing/2014/main" id="{66D27A0B-003D-3FCD-80AF-C9EB7126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11" y="2476499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ermometer Standing In The Sand At The Beach In Very Hot Weather Stock  Photo - Download Image Now - iStock">
            <a:extLst>
              <a:ext uri="{FF2B5EF4-FFF2-40B4-BE49-F238E27FC236}">
                <a16:creationId xmlns:a16="http://schemas.microsoft.com/office/drawing/2014/main" id="{7DC1CD7C-7AD1-1BF8-E763-8D5E7A41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64" y="5152769"/>
            <a:ext cx="1707033" cy="113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ultiply 11">
            <a:extLst>
              <a:ext uri="{FF2B5EF4-FFF2-40B4-BE49-F238E27FC236}">
                <a16:creationId xmlns:a16="http://schemas.microsoft.com/office/drawing/2014/main" id="{8477D674-7B1B-864E-BD90-CF9641A4209C}"/>
              </a:ext>
            </a:extLst>
          </p:cNvPr>
          <p:cNvSpPr/>
          <p:nvPr/>
        </p:nvSpPr>
        <p:spPr>
          <a:xfrm>
            <a:off x="1297459" y="5029200"/>
            <a:ext cx="1576258" cy="139631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ADBC-335A-7D88-9AD4-80341C19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17F0E-E274-1415-5810-5BB0A581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at least one of the predictors useful in predicting the response?</a:t>
            </a:r>
          </a:p>
          <a:p>
            <a:r>
              <a:rPr lang="en-US" dirty="0"/>
              <a:t>Doe all the predictors help explain Y or is only a subset of the predictors useful?</a:t>
            </a:r>
          </a:p>
          <a:p>
            <a:r>
              <a:rPr lang="en-US" dirty="0"/>
              <a:t>How well does the model fit the data?</a:t>
            </a:r>
          </a:p>
          <a:p>
            <a:r>
              <a:rPr lang="en-US" dirty="0"/>
              <a:t>Given a set of predictor values, what response value should we predict, and how accurate is our prediction?</a:t>
            </a:r>
          </a:p>
        </p:txBody>
      </p:sp>
    </p:spTree>
    <p:extLst>
      <p:ext uri="{BB962C8B-B14F-4D97-AF65-F5344CB8AC3E}">
        <p14:creationId xmlns:p14="http://schemas.microsoft.com/office/powerpoint/2010/main" val="3696378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0C07-36A7-857D-3F27-379FC015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there are relationship between responses &amp; predictors?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9A884-3D94-AD72-A5B8-2130AC592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2092" cy="4351338"/>
          </a:xfrm>
        </p:spPr>
        <p:txBody>
          <a:bodyPr/>
          <a:lstStyle/>
          <a:p>
            <a:r>
              <a:rPr lang="en-US" dirty="0"/>
              <a:t>Compute F-Statistic (&gt;1)</a:t>
            </a:r>
          </a:p>
          <a:p>
            <a:r>
              <a:rPr lang="en-US" dirty="0"/>
              <a:t>Examine associated p-values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44CB7-9481-0053-2D3E-DC530BE3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286" y="1295914"/>
            <a:ext cx="3812804" cy="1410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257C03-CCFF-3D44-195B-03B1BE95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3071768"/>
            <a:ext cx="4864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23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B2D6-2EA1-97CF-BB88-9EFC9BAE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Decide on Important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35002-F731-D47F-1C36-D8268CD01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Selection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Forward/Backwards Selection (Machine-aided)</a:t>
            </a:r>
          </a:p>
        </p:txBody>
      </p:sp>
    </p:spTree>
    <p:extLst>
      <p:ext uri="{BB962C8B-B14F-4D97-AF65-F5344CB8AC3E}">
        <p14:creationId xmlns:p14="http://schemas.microsoft.com/office/powerpoint/2010/main" val="2145107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8E0E-31D5-9F64-1F98-E38BAE69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Predictors (Factors)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7E85-F1B9-5BE8-BA18-8357FFE19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2007" y="1825625"/>
            <a:ext cx="4755292" cy="4351338"/>
          </a:xfrm>
        </p:spPr>
        <p:txBody>
          <a:bodyPr/>
          <a:lstStyle/>
          <a:p>
            <a:r>
              <a:rPr lang="en-US" dirty="0"/>
              <a:t>If only 2-levels, create an indicator (dummy variable) that take on 2 possible numerical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B481A-2DE2-5118-76AD-2E9E813F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179" y="3734314"/>
            <a:ext cx="4755291" cy="1285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87BAD-36AC-1C5E-B62F-C684F216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53" y="1346994"/>
            <a:ext cx="62738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1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41A5-CE7A-0617-4E9A-93D2C252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Dummy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2267A-666A-1913-F97F-7E767CD8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49" y="1959232"/>
            <a:ext cx="7368565" cy="1325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82781C-DE0E-90C3-F51A-370D724CDB89}"/>
              </a:ext>
            </a:extLst>
          </p:cNvPr>
          <p:cNvSpPr txBox="1"/>
          <p:nvPr/>
        </p:nvSpPr>
        <p:spPr>
          <a:xfrm>
            <a:off x="838200" y="1506022"/>
            <a:ext cx="277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of Credit Card Debt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45E8F-99C4-6BA0-E7A7-18344CF305C8}"/>
              </a:ext>
            </a:extLst>
          </p:cNvPr>
          <p:cNvSpPr txBox="1"/>
          <p:nvPr/>
        </p:nvSpPr>
        <p:spPr>
          <a:xfrm>
            <a:off x="838200" y="3975251"/>
            <a:ext cx="6537121" cy="652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credit card debt of non-owners (0) is $509.80</a:t>
            </a:r>
          </a:p>
          <a:p>
            <a:r>
              <a:rPr lang="en-US" dirty="0"/>
              <a:t>Average credit card debt of owners (1) is $19.73 </a:t>
            </a:r>
            <a:r>
              <a:rPr lang="en-US" i="1" dirty="0"/>
              <a:t>More = $529.53 </a:t>
            </a:r>
          </a:p>
        </p:txBody>
      </p:sp>
    </p:spTree>
    <p:extLst>
      <p:ext uri="{BB962C8B-B14F-4D97-AF65-F5344CB8AC3E}">
        <p14:creationId xmlns:p14="http://schemas.microsoft.com/office/powerpoint/2010/main" val="2262576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0BB9581-2E1D-405D-AC21-AD669748D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CA5CC6-A09B-CCF7-5E69-0EDF7DE45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50" y="960438"/>
            <a:ext cx="6103938" cy="376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C6528-B2FB-7842-62DF-D71C2B5E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4781550"/>
            <a:ext cx="6103938" cy="1089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9CA92-0800-BD94-39EC-FD11758D6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286" y="740056"/>
            <a:ext cx="3447450" cy="51297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Non-Linear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788798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0C1B-3E02-D2F9-B158-59AA1AF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Problems: Non-Linearity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BAC7-E0CC-51FB-BC43-6D1E393B9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4827" cy="4945878"/>
          </a:xfrm>
        </p:spPr>
        <p:txBody>
          <a:bodyPr>
            <a:normAutofit/>
          </a:bodyPr>
          <a:lstStyle/>
          <a:p>
            <a:r>
              <a:rPr lang="en-US" dirty="0"/>
              <a:t>Assumes a straight-line relationship between predictors and response.</a:t>
            </a:r>
          </a:p>
          <a:p>
            <a:r>
              <a:rPr lang="en-US" dirty="0">
                <a:solidFill>
                  <a:srgbClr val="C00000"/>
                </a:solidFill>
              </a:rPr>
              <a:t>Residual Plots</a:t>
            </a:r>
          </a:p>
          <a:p>
            <a:pPr lvl="1"/>
            <a:r>
              <a:rPr lang="en-US" dirty="0"/>
              <a:t>identify non-linearity</a:t>
            </a:r>
          </a:p>
          <a:p>
            <a:pPr lvl="1"/>
            <a:r>
              <a:rPr lang="en-US" dirty="0"/>
              <a:t>plot residuals vs. fitted values.</a:t>
            </a:r>
          </a:p>
          <a:p>
            <a:pPr lvl="1"/>
            <a:r>
              <a:rPr lang="en-US" b="1" u="sng" dirty="0">
                <a:solidFill>
                  <a:schemeClr val="accent6"/>
                </a:solidFill>
              </a:rPr>
              <a:t>we don’t want to see any patterns!</a:t>
            </a:r>
          </a:p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Non-linear transformation of variable.</a:t>
            </a:r>
          </a:p>
          <a:p>
            <a:pPr lvl="2"/>
            <a:r>
              <a:rPr lang="en-US" dirty="0"/>
              <a:t>log, square root, squared..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132D3-2FB5-55D7-BC20-B35D3C1A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505" y="1569137"/>
            <a:ext cx="5613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4582-7117-6E78-478D-856430EA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70B83-C879-51B2-84FF-CDAE4F1AC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0628" cy="1464113"/>
          </a:xfrm>
        </p:spPr>
        <p:txBody>
          <a:bodyPr/>
          <a:lstStyle/>
          <a:p>
            <a:r>
              <a:rPr lang="en-US" dirty="0"/>
              <a:t>Given some quantitative response Y and </a:t>
            </a:r>
            <a:r>
              <a:rPr lang="en-US" i="1" dirty="0"/>
              <a:t>p</a:t>
            </a:r>
            <a:r>
              <a:rPr lang="en-US" dirty="0"/>
              <a:t> different predictors (X1, X2, X3,…</a:t>
            </a:r>
            <a:r>
              <a:rPr lang="en-US" dirty="0" err="1"/>
              <a:t>X</a:t>
            </a:r>
            <a:r>
              <a:rPr lang="en-US" i="1" dirty="0" err="1"/>
              <a:t>p</a:t>
            </a:r>
            <a:r>
              <a:rPr lang="en-US" dirty="0"/>
              <a:t>), we assume there is some relationship between Y and X = (X1, X2, X3,…</a:t>
            </a:r>
            <a:r>
              <a:rPr lang="en-US" dirty="0" err="1"/>
              <a:t>X</a:t>
            </a:r>
            <a:r>
              <a:rPr lang="en-US" i="1" dirty="0" err="1"/>
              <a:t>p</a:t>
            </a:r>
            <a:r>
              <a:rPr lang="en-US" dirty="0"/>
              <a:t>) written as: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F7FAC-0ED0-C8C5-67AF-6002B425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205" y="3209953"/>
            <a:ext cx="3421386" cy="791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84A7D-A418-1E4D-8F35-1F890596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85" y="4209724"/>
            <a:ext cx="5876239" cy="2560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61BE4-8416-FF66-CBB1-BAE1129B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239" y="4031631"/>
            <a:ext cx="5298953" cy="270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7B11-F02D-EEB1-D5BD-4600FCC5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Problems: Correlation of Error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A8DB-4F28-B716-2403-1E01D005F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83621" cy="4858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is it a problem?</a:t>
            </a:r>
          </a:p>
          <a:p>
            <a:pPr lvl="1"/>
            <a:r>
              <a:rPr lang="en-US" dirty="0"/>
              <a:t>Estimated Standard Errors underestimated.</a:t>
            </a:r>
          </a:p>
          <a:p>
            <a:pPr lvl="1"/>
            <a:r>
              <a:rPr lang="en-US" dirty="0"/>
              <a:t>Confidence intervals too small.</a:t>
            </a:r>
          </a:p>
          <a:p>
            <a:pPr lvl="1"/>
            <a:r>
              <a:rPr lang="en-US" dirty="0"/>
              <a:t>p-values too low.</a:t>
            </a:r>
          </a:p>
          <a:p>
            <a:pPr lvl="1"/>
            <a:r>
              <a:rPr lang="en-US" dirty="0"/>
              <a:t>…wrong conclusion that a variable is statistically significant!</a:t>
            </a:r>
          </a:p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Usually means you aren’t accounting for something in your model!</a:t>
            </a:r>
          </a:p>
          <a:p>
            <a:pPr lvl="1"/>
            <a:r>
              <a:rPr lang="en-US" dirty="0"/>
              <a:t>Add a variable to try to capture that thing.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F2A8F-D1DE-442F-A5EB-14ADFED4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690688"/>
            <a:ext cx="58674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56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D908-71E2-8FB7-5394-A22FE4E2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Problems: Heteroskedasticity!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BE852-7AB1-F227-BB88-0EE41254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2890" cy="4351338"/>
          </a:xfrm>
        </p:spPr>
        <p:txBody>
          <a:bodyPr/>
          <a:lstStyle/>
          <a:p>
            <a:r>
              <a:rPr lang="en-US" dirty="0"/>
              <a:t>Error terms are assumed to have constant variance</a:t>
            </a:r>
          </a:p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Try transforming Y (take the Log)</a:t>
            </a:r>
          </a:p>
          <a:p>
            <a:pPr lvl="1"/>
            <a:r>
              <a:rPr lang="en-US" dirty="0"/>
              <a:t>Use a modified regression (beyond the scope of today)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767DE-AF6B-AC27-4FA7-1A54281D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847" y="1690688"/>
            <a:ext cx="55753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85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4C7E-4085-A5FD-3D79-EF5E5DE5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Problems: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92F88-D6A9-8F84-4E4D-77DDD2CD1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5855" cy="4351338"/>
          </a:xfrm>
        </p:spPr>
        <p:txBody>
          <a:bodyPr/>
          <a:lstStyle/>
          <a:p>
            <a:r>
              <a:rPr lang="en-US" dirty="0"/>
              <a:t>Only a problem when they are causing a problem!</a:t>
            </a:r>
          </a:p>
          <a:p>
            <a:r>
              <a:rPr lang="en-US" dirty="0"/>
              <a:t>They have </a:t>
            </a:r>
            <a:r>
              <a:rPr lang="en-US" dirty="0">
                <a:solidFill>
                  <a:srgbClr val="FF0000"/>
                </a:solidFill>
              </a:rPr>
              <a:t>high leverage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3A291-77EA-CC4E-84C3-530D72AF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209" y="1562100"/>
            <a:ext cx="5651500" cy="186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EF756-95B4-4346-F589-221E7412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09" y="3924956"/>
            <a:ext cx="5892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94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E732-D62B-7B49-7848-D1EFA1A5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Problems: 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4B877-7002-3FA1-1347-25F6B231D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89" y="1888687"/>
            <a:ext cx="5236780" cy="47328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or more predictors are closely related to each other.</a:t>
            </a:r>
          </a:p>
          <a:p>
            <a:r>
              <a:rPr lang="en-US" dirty="0"/>
              <a:t>Why is it a problem?</a:t>
            </a:r>
          </a:p>
          <a:p>
            <a:pPr lvl="1"/>
            <a:r>
              <a:rPr lang="en-US" dirty="0"/>
              <a:t>Reduces accuracy of estimates</a:t>
            </a:r>
          </a:p>
          <a:p>
            <a:pPr lvl="1"/>
            <a:r>
              <a:rPr lang="en-US" dirty="0"/>
              <a:t>causes standard errors of coefficients to grow.</a:t>
            </a:r>
          </a:p>
          <a:p>
            <a:pPr lvl="1"/>
            <a:r>
              <a:rPr lang="en-US" dirty="0"/>
              <a:t>t-values shrink</a:t>
            </a:r>
          </a:p>
          <a:p>
            <a:pPr lvl="1"/>
            <a:r>
              <a:rPr lang="en-US" dirty="0"/>
              <a:t>We may fail to reject a null hypothesis.</a:t>
            </a:r>
          </a:p>
          <a:p>
            <a:r>
              <a:rPr lang="en-US" dirty="0"/>
              <a:t>How to check?</a:t>
            </a:r>
          </a:p>
          <a:p>
            <a:pPr lvl="1"/>
            <a:r>
              <a:rPr lang="en-US" dirty="0"/>
              <a:t>VIF</a:t>
            </a:r>
          </a:p>
          <a:p>
            <a:pPr lvl="1"/>
            <a:r>
              <a:rPr lang="en-US"/>
              <a:t>Correlation Plots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660B3-BBBB-983E-8986-EC0E9E56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154" y="2133600"/>
            <a:ext cx="59563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79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3ED57-670A-1119-6F0A-DBEDA47F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9234-DDB3-2FFF-5D36-39FF6E974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quantdev.ssri.psu.edu</a:t>
            </a:r>
            <a:r>
              <a:rPr lang="en-US" dirty="0"/>
              <a:t>/tutorials/cross-validation-tutorial</a:t>
            </a:r>
          </a:p>
        </p:txBody>
      </p:sp>
    </p:spTree>
    <p:extLst>
      <p:ext uri="{BB962C8B-B14F-4D97-AF65-F5344CB8AC3E}">
        <p14:creationId xmlns:p14="http://schemas.microsoft.com/office/powerpoint/2010/main" val="267270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4552-47FB-FFEE-8B04-246FF4CD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EDE4A-C66F-ABA0-B48B-526724C6E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FF0000"/>
                </a:solidFill>
              </a:rPr>
              <a:t>A set of approaches for estimating </a:t>
            </a:r>
            <a:r>
              <a:rPr lang="en-US" sz="4800" i="1" dirty="0">
                <a:solidFill>
                  <a:srgbClr val="FF0000"/>
                </a:solidFill>
              </a:rPr>
              <a:t>f</a:t>
            </a:r>
          </a:p>
          <a:p>
            <a:pPr marL="0" indent="0">
              <a:buNone/>
            </a:pPr>
            <a:endParaRPr lang="en-US" sz="4800" i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48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05297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6177C-CE69-8781-1E86-9EC6A3523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549336" cy="2852737"/>
          </a:xfrm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Predict</a:t>
            </a:r>
            <a:r>
              <a:rPr lang="en-US" dirty="0"/>
              <a:t> or To </a:t>
            </a:r>
            <a:r>
              <a:rPr lang="en-US" dirty="0">
                <a:solidFill>
                  <a:srgbClr val="FF0000"/>
                </a:solidFill>
              </a:rPr>
              <a:t>Explain</a:t>
            </a:r>
            <a:r>
              <a:rPr lang="en-US" dirty="0"/>
              <a:t> (Inference)</a:t>
            </a:r>
          </a:p>
        </p:txBody>
      </p:sp>
    </p:spTree>
    <p:extLst>
      <p:ext uri="{BB962C8B-B14F-4D97-AF65-F5344CB8AC3E}">
        <p14:creationId xmlns:p14="http://schemas.microsoft.com/office/powerpoint/2010/main" val="73478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4683-2F85-6DBB-F41D-9D4EE8FA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2845-34F8-D094-25D1-123AA6C7A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in Social Sciences.</a:t>
            </a:r>
          </a:p>
          <a:p>
            <a:r>
              <a:rPr lang="en-US" dirty="0"/>
              <a:t>Strong </a:t>
            </a:r>
            <a:r>
              <a:rPr lang="en-US" dirty="0">
                <a:solidFill>
                  <a:srgbClr val="FF0000"/>
                </a:solidFill>
              </a:rPr>
              <a:t>Theoretical</a:t>
            </a:r>
            <a:r>
              <a:rPr lang="en-US" dirty="0"/>
              <a:t> Justification.</a:t>
            </a:r>
          </a:p>
          <a:p>
            <a:r>
              <a:rPr lang="en-US" dirty="0"/>
              <a:t>Explain some outcome (</a:t>
            </a:r>
            <a:r>
              <a:rPr lang="en-US" b="1" dirty="0"/>
              <a:t>Y</a:t>
            </a:r>
            <a:r>
              <a:rPr lang="en-US" dirty="0"/>
              <a:t>) as a function of various factors (</a:t>
            </a:r>
            <a:r>
              <a:rPr lang="en-US" b="1" dirty="0"/>
              <a:t>X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Often association-based models.</a:t>
            </a:r>
          </a:p>
          <a:p>
            <a:pPr lvl="1"/>
            <a:r>
              <a:rPr lang="en-US" dirty="0"/>
              <a:t>Occasionally a causal model used (longitudinal data. Difference-in-Differences)</a:t>
            </a:r>
          </a:p>
          <a:p>
            <a:r>
              <a:rPr lang="en-US" i="1" dirty="0"/>
              <a:t>Which predictors are associated with the response? </a:t>
            </a:r>
          </a:p>
          <a:p>
            <a:r>
              <a:rPr lang="en-US" i="1" dirty="0"/>
              <a:t>What is the relationship between the independent variables and outcome variables </a:t>
            </a:r>
            <a:r>
              <a:rPr lang="en-US" dirty="0"/>
              <a:t>(positive? negative?)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8B20C-7040-11A8-3F17-5551F5B5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Explaining Gentrification</a:t>
            </a:r>
          </a:p>
        </p:txBody>
      </p:sp>
      <p:pic>
        <p:nvPicPr>
          <p:cNvPr id="1026" name="Picture 2" descr="Figure 1.  A socioecological model of gentrification.">
            <a:extLst>
              <a:ext uri="{FF2B5EF4-FFF2-40B4-BE49-F238E27FC236}">
                <a16:creationId xmlns:a16="http://schemas.microsoft.com/office/drawing/2014/main" id="{28814AFE-88D4-C701-3C3D-D39404C8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7" y="1791728"/>
            <a:ext cx="4942703" cy="494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A83E7-A8AA-E3A5-86AE-D9FD4DAE70B9}"/>
              </a:ext>
            </a:extLst>
          </p:cNvPr>
          <p:cNvSpPr txBox="1"/>
          <p:nvPr/>
        </p:nvSpPr>
        <p:spPr>
          <a:xfrm>
            <a:off x="421442" y="6673334"/>
            <a:ext cx="795530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www.tandfonline.com</a:t>
            </a:r>
            <a:r>
              <a:rPr lang="en-US" sz="600" dirty="0"/>
              <a:t>/</a:t>
            </a:r>
            <a:r>
              <a:rPr lang="en-US" sz="600" dirty="0" err="1"/>
              <a:t>doi</a:t>
            </a:r>
            <a:r>
              <a:rPr lang="en-US" sz="600" dirty="0"/>
              <a:t>/full/10.1080/07352166.2018.1562846?casa_token=Qx59SQTfHHkAAAAA%3AbD5ysPOr1DBI615dSOIH8qoRvBlZrjSKlGIowU_PBwnKVejI8JvtgyQTkqQW1CjYbiwm1Ltpa8y8-w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BBAD7-6920-C9BF-0988-9524A34A91AD}"/>
              </a:ext>
            </a:extLst>
          </p:cNvPr>
          <p:cNvSpPr txBox="1"/>
          <p:nvPr/>
        </p:nvSpPr>
        <p:spPr>
          <a:xfrm>
            <a:off x="2081049" y="1349901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Theoretical Model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61FE743-F50D-25D8-473B-2EFEE81B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172" y="1922159"/>
            <a:ext cx="6236258" cy="40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9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FE26-2BA6-1B11-458B-09D3F02E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90BFA-E321-060E-0308-4C3035351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a statistical or data mining algorithm to data to predict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future</a:t>
            </a:r>
            <a:r>
              <a:rPr lang="en-US" dirty="0"/>
              <a:t> observations.</a:t>
            </a:r>
          </a:p>
          <a:p>
            <a:pPr lvl="1"/>
            <a:r>
              <a:rPr lang="en-US" dirty="0"/>
              <a:t>Predict (Y) output/outcome values for new observations, given their input values (X).</a:t>
            </a:r>
          </a:p>
          <a:p>
            <a:pPr lvl="1"/>
            <a:endParaRPr lang="en-US" dirty="0"/>
          </a:p>
          <a:p>
            <a:r>
              <a:rPr lang="en-US" dirty="0"/>
              <a:t>Generate predicted values of a dependent variable by applying an estimated model to a set of explanatory variables.</a:t>
            </a:r>
          </a:p>
          <a:p>
            <a:pPr lvl="1"/>
            <a:r>
              <a:rPr lang="en-US" dirty="0"/>
              <a:t>Doesn’t have to be about forecasting (the future)</a:t>
            </a:r>
          </a:p>
          <a:p>
            <a:pPr lvl="1"/>
            <a:r>
              <a:rPr lang="en-US" dirty="0"/>
              <a:t>Predict on a portion of the data not used for model estimation.</a:t>
            </a:r>
          </a:p>
        </p:txBody>
      </p:sp>
    </p:spTree>
    <p:extLst>
      <p:ext uri="{BB962C8B-B14F-4D97-AF65-F5344CB8AC3E}">
        <p14:creationId xmlns:p14="http://schemas.microsoft.com/office/powerpoint/2010/main" val="416319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</TotalTime>
  <Words>1756</Words>
  <Application>Microsoft Macintosh PowerPoint</Application>
  <PresentationFormat>Widescreen</PresentationFormat>
  <Paragraphs>210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Aptos</vt:lpstr>
      <vt:lpstr>Aptos Display</vt:lpstr>
      <vt:lpstr>Arial</vt:lpstr>
      <vt:lpstr>Calibri</vt:lpstr>
      <vt:lpstr>Wingdings</vt:lpstr>
      <vt:lpstr>Office Theme</vt:lpstr>
      <vt:lpstr>Introduction to Statistical\Machine Learning </vt:lpstr>
      <vt:lpstr>Motivating Example</vt:lpstr>
      <vt:lpstr>PowerPoint Presentation</vt:lpstr>
      <vt:lpstr>General Objective</vt:lpstr>
      <vt:lpstr>What is Statistical Learning?</vt:lpstr>
      <vt:lpstr>To Predict or To Explain (Inference)</vt:lpstr>
      <vt:lpstr>Explanatory Modeling</vt:lpstr>
      <vt:lpstr>Example: Explaining Gentrification</vt:lpstr>
      <vt:lpstr>Predictive Modeling</vt:lpstr>
      <vt:lpstr>Steps for Making Predictions</vt:lpstr>
      <vt:lpstr>How to Choose Evaluation Set &amp; Evaluate Predictive Performance?</vt:lpstr>
      <vt:lpstr>What’s Overfitting??</vt:lpstr>
      <vt:lpstr>Cross-Validation</vt:lpstr>
      <vt:lpstr>K-Fold Cross-Validation</vt:lpstr>
      <vt:lpstr>Leave-One-Out CV</vt:lpstr>
      <vt:lpstr>External Evaluation</vt:lpstr>
      <vt:lpstr>Linear Regression</vt:lpstr>
      <vt:lpstr>Questions Linear Regression Can Answer</vt:lpstr>
      <vt:lpstr>Simple Linear Regression</vt:lpstr>
      <vt:lpstr>Estimating Coefficients</vt:lpstr>
      <vt:lpstr>How Good is This Line at Capturing the TRUE (Unknown) Relationship?</vt:lpstr>
      <vt:lpstr>Why Do I Care?</vt:lpstr>
      <vt:lpstr>We Can Use The Values to Perform Hypothesis Tests</vt:lpstr>
      <vt:lpstr>This is Where Standard Errors Become Handy</vt:lpstr>
      <vt:lpstr>The P-Value</vt:lpstr>
      <vt:lpstr>PowerPoint Presentation</vt:lpstr>
      <vt:lpstr>How Well Does the Model Fit the Data?</vt:lpstr>
      <vt:lpstr>R-Squared</vt:lpstr>
      <vt:lpstr>Multiple Linear Regression</vt:lpstr>
      <vt:lpstr>Interpretation</vt:lpstr>
      <vt:lpstr>Different than Running Separate Simple Linear Regression</vt:lpstr>
      <vt:lpstr>PowerPoint Presentation</vt:lpstr>
      <vt:lpstr>Important Questions</vt:lpstr>
      <vt:lpstr>Is there are relationship between responses &amp; predictors? </vt:lpstr>
      <vt:lpstr>Decide on Important Variables</vt:lpstr>
      <vt:lpstr>Qualitative Predictors (Factors)</vt:lpstr>
      <vt:lpstr>Interpreting Dummy Variable</vt:lpstr>
      <vt:lpstr>Non-Linear Relationships</vt:lpstr>
      <vt:lpstr>Potential Problems: Non-Linearity</vt:lpstr>
      <vt:lpstr>Potential Problems: Correlation of Error Terms</vt:lpstr>
      <vt:lpstr>Potential Problems: Heteroskedasticity!</vt:lpstr>
      <vt:lpstr>Potential Problems: Outliers</vt:lpstr>
      <vt:lpstr>Potential Problems: Collinearity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</dc:title>
  <dc:creator>Delmelle, Elizabeth</dc:creator>
  <cp:lastModifiedBy>Delmelle, Elizabeth</cp:lastModifiedBy>
  <cp:revision>34</cp:revision>
  <dcterms:created xsi:type="dcterms:W3CDTF">2024-02-21T15:24:47Z</dcterms:created>
  <dcterms:modified xsi:type="dcterms:W3CDTF">2024-02-23T13:35:37Z</dcterms:modified>
</cp:coreProperties>
</file>